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108"/>
      </p:cViewPr>
      <p:guideLst>
        <p:guide orient="horz" pos="124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nl-NL"/>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BA02D2FF-4F95-4DDE-9312-D69F42CBE62C}" type="datetimeFigureOut">
              <a:rPr lang="nl-NL" smtClean="0"/>
              <a:t>13-1-2016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247504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A02D2FF-4F95-4DDE-9312-D69F42CBE62C}" type="datetimeFigureOut">
              <a:rPr lang="nl-NL" smtClean="0"/>
              <a:t>13-1-2016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30385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A02D2FF-4F95-4DDE-9312-D69F42CBE62C}" type="datetimeFigureOut">
              <a:rPr lang="nl-NL" smtClean="0"/>
              <a:t>13-1-2016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371450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A02D2FF-4F95-4DDE-9312-D69F42CBE62C}" type="datetimeFigureOut">
              <a:rPr lang="nl-NL" smtClean="0"/>
              <a:t>13-1-2016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183415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02D2FF-4F95-4DDE-9312-D69F42CBE62C}" type="datetimeFigureOut">
              <a:rPr lang="nl-NL" smtClean="0"/>
              <a:t>13-1-2016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166376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BA02D2FF-4F95-4DDE-9312-D69F42CBE62C}" type="datetimeFigureOut">
              <a:rPr lang="nl-NL" smtClean="0"/>
              <a:t>13-1-2016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317154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BA02D2FF-4F95-4DDE-9312-D69F42CBE62C}" type="datetimeFigureOut">
              <a:rPr lang="nl-NL" smtClean="0"/>
              <a:t>13-1-2016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113993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BA02D2FF-4F95-4DDE-9312-D69F42CBE62C}" type="datetimeFigureOut">
              <a:rPr lang="nl-NL" smtClean="0"/>
              <a:t>13-1-2016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102004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2D2FF-4F95-4DDE-9312-D69F42CBE62C}" type="datetimeFigureOut">
              <a:rPr lang="nl-NL" smtClean="0"/>
              <a:t>13-1-2016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66002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2D2FF-4F95-4DDE-9312-D69F42CBE62C}" type="datetimeFigureOut">
              <a:rPr lang="nl-NL" smtClean="0"/>
              <a:t>13-1-2016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194999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2D2FF-4F95-4DDE-9312-D69F42CBE62C}" type="datetimeFigureOut">
              <a:rPr lang="nl-NL" smtClean="0"/>
              <a:t>13-1-2016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4E9CEB-9A62-4930-ADEA-FD09F2B254BA}" type="slidenum">
              <a:rPr lang="nl-NL" smtClean="0"/>
              <a:t>‹nr.›</a:t>
            </a:fld>
            <a:endParaRPr lang="nl-NL"/>
          </a:p>
        </p:txBody>
      </p:sp>
    </p:spTree>
    <p:extLst>
      <p:ext uri="{BB962C8B-B14F-4D97-AF65-F5344CB8AC3E}">
        <p14:creationId xmlns:p14="http://schemas.microsoft.com/office/powerpoint/2010/main" val="69022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A02D2FF-4F95-4DDE-9312-D69F42CBE62C}" type="datetimeFigureOut">
              <a:rPr lang="nl-NL" smtClean="0"/>
              <a:t>13-1-2016</a:t>
            </a:fld>
            <a:endParaRPr lang="nl-NL"/>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84E9CEB-9A62-4930-ADEA-FD09F2B254BA}" type="slidenum">
              <a:rPr lang="nl-NL" smtClean="0"/>
              <a:t>‹nr.›</a:t>
            </a:fld>
            <a:endParaRPr lang="nl-NL"/>
          </a:p>
        </p:txBody>
      </p:sp>
    </p:spTree>
    <p:extLst>
      <p:ext uri="{BB962C8B-B14F-4D97-AF65-F5344CB8AC3E}">
        <p14:creationId xmlns:p14="http://schemas.microsoft.com/office/powerpoint/2010/main" val="2415444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8560078"/>
            <a:ext cx="6858437" cy="692442"/>
            <a:chOff x="0" y="8488070"/>
            <a:chExt cx="6858437" cy="692442"/>
          </a:xfrm>
        </p:grpSpPr>
        <p:grpSp>
          <p:nvGrpSpPr>
            <p:cNvPr id="12" name="Group 11"/>
            <p:cNvGrpSpPr/>
            <p:nvPr/>
          </p:nvGrpSpPr>
          <p:grpSpPr>
            <a:xfrm>
              <a:off x="0" y="8488070"/>
              <a:ext cx="6858030" cy="692442"/>
              <a:chOff x="-1917065" y="4032250"/>
              <a:chExt cx="10691495" cy="1079500"/>
            </a:xfrm>
          </p:grpSpPr>
          <p:sp>
            <p:nvSpPr>
              <p:cNvPr id="9" name="Rechthoek 2"/>
              <p:cNvSpPr/>
              <p:nvPr/>
            </p:nvSpPr>
            <p:spPr>
              <a:xfrm>
                <a:off x="-1917065" y="4752340"/>
                <a:ext cx="10691495" cy="35941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0" name="Rechthoek 5"/>
              <p:cNvSpPr/>
              <p:nvPr/>
            </p:nvSpPr>
            <p:spPr>
              <a:xfrm>
                <a:off x="-1917065" y="4032250"/>
                <a:ext cx="359410" cy="10795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sp>
          <p:nvSpPr>
            <p:cNvPr id="11" name="Rechthoek 6"/>
            <p:cNvSpPr/>
            <p:nvPr/>
          </p:nvSpPr>
          <p:spPr>
            <a:xfrm>
              <a:off x="6627894" y="8488070"/>
              <a:ext cx="230543" cy="692442"/>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grpSp>
        <p:nvGrpSpPr>
          <p:cNvPr id="17" name="Group 16"/>
          <p:cNvGrpSpPr/>
          <p:nvPr/>
        </p:nvGrpSpPr>
        <p:grpSpPr>
          <a:xfrm>
            <a:off x="0" y="-36512"/>
            <a:ext cx="6858000" cy="691289"/>
            <a:chOff x="0" y="0"/>
            <a:chExt cx="10709640" cy="1080000"/>
          </a:xfrm>
        </p:grpSpPr>
        <p:sp>
          <p:nvSpPr>
            <p:cNvPr id="18" name="Rechthoek 1"/>
            <p:cNvSpPr/>
            <p:nvPr/>
          </p:nvSpPr>
          <p:spPr>
            <a:xfrm>
              <a:off x="0" y="0"/>
              <a:ext cx="10692000" cy="3600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9" name="Rechthoek 3"/>
            <p:cNvSpPr/>
            <p:nvPr/>
          </p:nvSpPr>
          <p:spPr>
            <a:xfrm>
              <a:off x="0" y="0"/>
              <a:ext cx="360000" cy="10800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20" name="Rechthoek 4"/>
            <p:cNvSpPr/>
            <p:nvPr/>
          </p:nvSpPr>
          <p:spPr>
            <a:xfrm>
              <a:off x="10350230" y="0"/>
              <a:ext cx="359410" cy="10795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sp>
        <p:nvSpPr>
          <p:cNvPr id="2" name="TextBox 1"/>
          <p:cNvSpPr txBox="1"/>
          <p:nvPr/>
        </p:nvSpPr>
        <p:spPr>
          <a:xfrm>
            <a:off x="245938" y="251520"/>
            <a:ext cx="6363826" cy="523220"/>
          </a:xfrm>
          <a:prstGeom prst="rect">
            <a:avLst/>
          </a:prstGeom>
          <a:noFill/>
        </p:spPr>
        <p:txBody>
          <a:bodyPr wrap="square" rtlCol="0">
            <a:spAutoFit/>
          </a:bodyPr>
          <a:lstStyle/>
          <a:p>
            <a:pPr algn="ctr"/>
            <a:r>
              <a:rPr lang="en-GB" sz="2800" b="1" dirty="0" smtClean="0"/>
              <a:t>The Factory Groove</a:t>
            </a:r>
            <a:endParaRPr lang="en-GB" sz="2800" b="1" dirty="0"/>
          </a:p>
        </p:txBody>
      </p:sp>
      <p:sp>
        <p:nvSpPr>
          <p:cNvPr id="29" name="TextBox 28"/>
          <p:cNvSpPr txBox="1"/>
          <p:nvPr/>
        </p:nvSpPr>
        <p:spPr>
          <a:xfrm>
            <a:off x="230529" y="854695"/>
            <a:ext cx="6438830" cy="276999"/>
          </a:xfrm>
          <a:prstGeom prst="rect">
            <a:avLst/>
          </a:prstGeom>
          <a:noFill/>
        </p:spPr>
        <p:txBody>
          <a:bodyPr wrap="square" rtlCol="0">
            <a:spAutoFit/>
          </a:bodyPr>
          <a:lstStyle/>
          <a:p>
            <a:pPr algn="ctr"/>
            <a:r>
              <a:rPr lang="en-GB" sz="1200" i="1" dirty="0" smtClean="0"/>
              <a:t>Sophie </a:t>
            </a:r>
            <a:r>
              <a:rPr lang="en-GB" sz="1200" i="1" dirty="0"/>
              <a:t>Walker, Ron Dekker, </a:t>
            </a:r>
            <a:r>
              <a:rPr lang="en-GB" sz="1200" i="1" dirty="0" smtClean="0"/>
              <a:t>Jesse </a:t>
            </a:r>
            <a:r>
              <a:rPr lang="en-GB" sz="1200" i="1" dirty="0" smtClean="0"/>
              <a:t>Deerenberg</a:t>
            </a:r>
            <a:endParaRPr lang="en-GB" sz="1200" i="1" dirty="0"/>
          </a:p>
        </p:txBody>
      </p:sp>
      <p:sp>
        <p:nvSpPr>
          <p:cNvPr id="26" name="TextBox 25"/>
          <p:cNvSpPr txBox="1"/>
          <p:nvPr/>
        </p:nvSpPr>
        <p:spPr>
          <a:xfrm>
            <a:off x="245938" y="1409714"/>
            <a:ext cx="3327078" cy="7050717"/>
          </a:xfrm>
          <a:prstGeom prst="rect">
            <a:avLst/>
          </a:prstGeom>
          <a:noFill/>
          <a:ln>
            <a:noFill/>
          </a:ln>
        </p:spPr>
        <p:txBody>
          <a:bodyPr wrap="square" rtlCol="0">
            <a:noAutofit/>
          </a:bodyPr>
          <a:lstStyle/>
          <a:p>
            <a:pPr algn="just">
              <a:spcAft>
                <a:spcPts val="600"/>
              </a:spcAft>
            </a:pPr>
            <a:r>
              <a:rPr lang="en-GB" sz="1200" b="1" dirty="0" smtClean="0"/>
              <a:t>Introduction</a:t>
            </a:r>
          </a:p>
          <a:p>
            <a:pPr algn="just"/>
            <a:r>
              <a:rPr lang="en-GB" sz="1200" dirty="0" smtClean="0"/>
              <a:t>STARK Learning approached us to create an applied game for training CPR skills in a classroom setting. A key requirement for this project was to use the Oculus Rift. Our goal was to create a fun yet skill endorsing experience for learners. </a:t>
            </a:r>
          </a:p>
          <a:p>
            <a:pPr algn="just"/>
            <a:endParaRPr lang="en-GB" sz="1200" dirty="0" smtClean="0"/>
          </a:p>
          <a:p>
            <a:pPr algn="just">
              <a:spcAft>
                <a:spcPts val="600"/>
              </a:spcAft>
            </a:pPr>
            <a:r>
              <a:rPr lang="en-GB" sz="1200" b="1" dirty="0"/>
              <a:t>Design Challenges</a:t>
            </a:r>
          </a:p>
          <a:p>
            <a:pPr algn="just"/>
            <a:r>
              <a:rPr lang="en-GB" sz="1200" dirty="0"/>
              <a:t>We wanted to translate the stress and distractions a person could experience while performing CPR, without making a simulation or drifting into a </a:t>
            </a:r>
            <a:r>
              <a:rPr lang="en-GB" sz="1200" dirty="0" smtClean="0"/>
              <a:t>bleak </a:t>
            </a:r>
            <a:r>
              <a:rPr lang="en-GB" sz="1200" dirty="0"/>
              <a:t>setting. The aim was to address all required physical and mental skills in </a:t>
            </a:r>
            <a:r>
              <a:rPr lang="en-GB" sz="1200" dirty="0" smtClean="0"/>
              <a:t>an </a:t>
            </a:r>
            <a:r>
              <a:rPr lang="en-GB" sz="1200" dirty="0"/>
              <a:t>unrelated setting. As the player would have all the theoretical briefing beforehand, we felt that our approach would allow them a different </a:t>
            </a:r>
            <a:r>
              <a:rPr lang="en-GB" sz="1200" dirty="0" smtClean="0"/>
              <a:t>way </a:t>
            </a:r>
            <a:r>
              <a:rPr lang="en-GB" sz="1200" dirty="0"/>
              <a:t>to memorise the required routines and skills.</a:t>
            </a:r>
            <a:endParaRPr lang="en-GB" sz="1200" b="1" dirty="0"/>
          </a:p>
          <a:p>
            <a:pPr algn="just"/>
            <a:endParaRPr lang="en-GB" sz="1200" dirty="0" smtClean="0"/>
          </a:p>
          <a:p>
            <a:pPr algn="just"/>
            <a:endParaRPr lang="en-GB" sz="1200" dirty="0"/>
          </a:p>
        </p:txBody>
      </p:sp>
      <p:sp>
        <p:nvSpPr>
          <p:cNvPr id="27" name="TextBox 26"/>
          <p:cNvSpPr txBox="1"/>
          <p:nvPr/>
        </p:nvSpPr>
        <p:spPr>
          <a:xfrm>
            <a:off x="3573017" y="1409714"/>
            <a:ext cx="3036747" cy="7050717"/>
          </a:xfrm>
          <a:prstGeom prst="rect">
            <a:avLst/>
          </a:prstGeom>
          <a:noFill/>
          <a:ln>
            <a:noFill/>
          </a:ln>
        </p:spPr>
        <p:txBody>
          <a:bodyPr wrap="square" rtlCol="0">
            <a:noAutofit/>
          </a:bodyPr>
          <a:lstStyle/>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r>
              <a:rPr lang="en-GB" sz="1200" b="1" dirty="0" smtClean="0"/>
              <a:t>Technical </a:t>
            </a:r>
            <a:r>
              <a:rPr lang="en-GB" sz="1200" b="1" dirty="0"/>
              <a:t>Challenges </a:t>
            </a:r>
          </a:p>
          <a:p>
            <a:pPr algn="just"/>
            <a:r>
              <a:rPr lang="en-GB" sz="1200" dirty="0"/>
              <a:t>To properly simulate the physical movement when performing CPR we needed additional hardware. We tried the Arduino but could not find a pressure sensor that was accurate enough for our purposes so we had to find another input. </a:t>
            </a:r>
            <a:r>
              <a:rPr lang="en-GB" sz="1200" dirty="0" smtClean="0"/>
              <a:t>An additional </a:t>
            </a:r>
            <a:r>
              <a:rPr lang="en-GB" sz="1200" dirty="0"/>
              <a:t>difficulty was the voice recognition which we wanted to implement.</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236" r="3833"/>
          <a:stretch/>
        </p:blipFill>
        <p:spPr>
          <a:xfrm>
            <a:off x="3645024" y="1520699"/>
            <a:ext cx="3024336" cy="2276201"/>
          </a:xfrm>
          <a:prstGeom prst="rect">
            <a:avLst/>
          </a:prstGeom>
        </p:spPr>
      </p:pic>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b="6587"/>
          <a:stretch/>
        </p:blipFill>
        <p:spPr>
          <a:xfrm>
            <a:off x="427396" y="6896644"/>
            <a:ext cx="2852936" cy="1998768"/>
          </a:xfrm>
          <a:prstGeom prst="rect">
            <a:avLst/>
          </a:prstGeom>
        </p:spPr>
      </p:pic>
      <p:pic>
        <p:nvPicPr>
          <p:cNvPr id="16" name="Picture 1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603071" y="5949452"/>
            <a:ext cx="3031015" cy="1894384"/>
          </a:xfrm>
          <a:prstGeom prst="rect">
            <a:avLst/>
          </a:prstGeom>
        </p:spPr>
      </p:pic>
      <p:pic>
        <p:nvPicPr>
          <p:cNvPr id="23" name="Picture 22"/>
          <p:cNvPicPr>
            <a:picLocks noChangeAspect="1"/>
          </p:cNvPicPr>
          <p:nvPr/>
        </p:nvPicPr>
        <p:blipFill rotWithShape="1">
          <a:blip r:embed="rId6" cstate="print">
            <a:extLst>
              <a:ext uri="{28A0092B-C50C-407E-A947-70E740481C1C}">
                <a14:useLocalDpi xmlns:a14="http://schemas.microsoft.com/office/drawing/2010/main" val="0"/>
              </a:ext>
            </a:extLst>
          </a:blip>
          <a:srcRect b="7268"/>
          <a:stretch/>
        </p:blipFill>
        <p:spPr>
          <a:xfrm>
            <a:off x="353062" y="4815444"/>
            <a:ext cx="3001604" cy="1967768"/>
          </a:xfrm>
          <a:prstGeom prst="rect">
            <a:avLst/>
          </a:prstGeom>
        </p:spPr>
      </p:pic>
    </p:spTree>
    <p:extLst>
      <p:ext uri="{BB962C8B-B14F-4D97-AF65-F5344CB8AC3E}">
        <p14:creationId xmlns:p14="http://schemas.microsoft.com/office/powerpoint/2010/main" val="255540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8560078"/>
            <a:ext cx="6858437" cy="692442"/>
            <a:chOff x="0" y="8488070"/>
            <a:chExt cx="6858437" cy="692442"/>
          </a:xfrm>
        </p:grpSpPr>
        <p:grpSp>
          <p:nvGrpSpPr>
            <p:cNvPr id="12" name="Group 11"/>
            <p:cNvGrpSpPr/>
            <p:nvPr/>
          </p:nvGrpSpPr>
          <p:grpSpPr>
            <a:xfrm>
              <a:off x="0" y="8488070"/>
              <a:ext cx="6858030" cy="692442"/>
              <a:chOff x="-1917065" y="4032250"/>
              <a:chExt cx="10691495" cy="1079500"/>
            </a:xfrm>
          </p:grpSpPr>
          <p:sp>
            <p:nvSpPr>
              <p:cNvPr id="9" name="Rechthoek 2"/>
              <p:cNvSpPr/>
              <p:nvPr/>
            </p:nvSpPr>
            <p:spPr>
              <a:xfrm>
                <a:off x="-1917065" y="4752340"/>
                <a:ext cx="10691495" cy="35941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0" name="Rechthoek 5"/>
              <p:cNvSpPr/>
              <p:nvPr/>
            </p:nvSpPr>
            <p:spPr>
              <a:xfrm>
                <a:off x="-1917065" y="4032250"/>
                <a:ext cx="359410" cy="10795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sp>
          <p:nvSpPr>
            <p:cNvPr id="11" name="Rechthoek 6"/>
            <p:cNvSpPr/>
            <p:nvPr/>
          </p:nvSpPr>
          <p:spPr>
            <a:xfrm>
              <a:off x="6627894" y="8488070"/>
              <a:ext cx="230543" cy="692442"/>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grpSp>
        <p:nvGrpSpPr>
          <p:cNvPr id="17" name="Group 16"/>
          <p:cNvGrpSpPr/>
          <p:nvPr/>
        </p:nvGrpSpPr>
        <p:grpSpPr>
          <a:xfrm>
            <a:off x="0" y="-36512"/>
            <a:ext cx="6858000" cy="691289"/>
            <a:chOff x="0" y="0"/>
            <a:chExt cx="10709640" cy="1080000"/>
          </a:xfrm>
        </p:grpSpPr>
        <p:sp>
          <p:nvSpPr>
            <p:cNvPr id="18" name="Rechthoek 1"/>
            <p:cNvSpPr/>
            <p:nvPr/>
          </p:nvSpPr>
          <p:spPr>
            <a:xfrm>
              <a:off x="0" y="0"/>
              <a:ext cx="10692000" cy="3600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9" name="Rechthoek 3"/>
            <p:cNvSpPr/>
            <p:nvPr/>
          </p:nvSpPr>
          <p:spPr>
            <a:xfrm>
              <a:off x="0" y="0"/>
              <a:ext cx="360000" cy="10800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20" name="Rechthoek 4"/>
            <p:cNvSpPr/>
            <p:nvPr/>
          </p:nvSpPr>
          <p:spPr>
            <a:xfrm>
              <a:off x="10350230" y="0"/>
              <a:ext cx="359410" cy="10795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grpSp>
      <p:pic>
        <p:nvPicPr>
          <p:cNvPr id="14" name="Afbeelding 7"/>
          <p:cNvPicPr/>
          <p:nvPr/>
        </p:nvPicPr>
        <p:blipFill>
          <a:blip r:embed="rId2" cstate="print">
            <a:extLst>
              <a:ext uri="{28A0092B-C50C-407E-A947-70E740481C1C}">
                <a14:useLocalDpi xmlns:a14="http://schemas.microsoft.com/office/drawing/2010/main" val="0"/>
              </a:ext>
            </a:extLst>
          </a:blip>
          <a:stretch>
            <a:fillRect/>
          </a:stretch>
        </p:blipFill>
        <p:spPr>
          <a:xfrm>
            <a:off x="909374" y="8707566"/>
            <a:ext cx="5111914" cy="292649"/>
          </a:xfrm>
          <a:prstGeom prst="rect">
            <a:avLst/>
          </a:prstGeom>
        </p:spPr>
      </p:pic>
      <p:sp>
        <p:nvSpPr>
          <p:cNvPr id="26" name="TextBox 25"/>
          <p:cNvSpPr txBox="1"/>
          <p:nvPr/>
        </p:nvSpPr>
        <p:spPr>
          <a:xfrm>
            <a:off x="245939" y="731397"/>
            <a:ext cx="3327078" cy="7729034"/>
          </a:xfrm>
          <a:prstGeom prst="rect">
            <a:avLst/>
          </a:prstGeom>
          <a:noFill/>
          <a:ln>
            <a:solidFill>
              <a:schemeClr val="bg1">
                <a:lumMod val="95000"/>
              </a:schemeClr>
            </a:solidFill>
          </a:ln>
        </p:spPr>
        <p:txBody>
          <a:bodyPr wrap="square" rtlCol="0">
            <a:noAutofit/>
          </a:bodyPr>
          <a:lstStyle/>
          <a:p>
            <a:pPr algn="just">
              <a:spcAft>
                <a:spcPts val="600"/>
              </a:spcAft>
            </a:pPr>
            <a:r>
              <a:rPr lang="en-GB" sz="1200" b="1" dirty="0"/>
              <a:t>Results</a:t>
            </a:r>
          </a:p>
          <a:p>
            <a:pPr algn="just"/>
            <a:r>
              <a:rPr lang="en-GB" sz="1200" dirty="0"/>
              <a:t>Finally we came up with the idea of a robot factory where the player has to wind up broken robots. In order to succeed they have to first eliminate external hazards on the robots and then adhere to the specific CPR rhythm, which in our case is provided by an 80’s themed dance party. During their performance the player is guided and assessed by a little helper bot and punished by an angry DJ. </a:t>
            </a:r>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a:p>
          <a:p>
            <a:pPr algn="just"/>
            <a:endParaRPr lang="en-GB" sz="1200" dirty="0" smtClean="0"/>
          </a:p>
          <a:p>
            <a:pPr algn="just"/>
            <a:endParaRPr lang="en-GB" sz="1200" dirty="0"/>
          </a:p>
          <a:p>
            <a:pPr algn="just"/>
            <a:endParaRPr lang="en-GB" sz="1200" dirty="0"/>
          </a:p>
          <a:p>
            <a:pPr algn="just"/>
            <a:endParaRPr lang="en-GB" sz="1200" dirty="0"/>
          </a:p>
          <a:p>
            <a:pPr algn="just"/>
            <a:r>
              <a:rPr lang="en-GB" sz="1200" dirty="0"/>
              <a:t>The robot theme instantly took away from the realism and the dance party allowed us to create a silly atmosphere. With the helper robot being a distraction and guide at the same time, we managed to put the player into a stressful situation. In case of failure the robots will </a:t>
            </a:r>
            <a:r>
              <a:rPr lang="en-GB" sz="1200" dirty="0" smtClean="0"/>
              <a:t>explode, when fixed they will start dancing and one after the other fill up the stage.</a:t>
            </a:r>
          </a:p>
          <a:p>
            <a:pPr algn="just"/>
            <a:endParaRPr lang="en-GB" sz="1200" dirty="0"/>
          </a:p>
          <a:p>
            <a:pPr algn="just"/>
            <a:r>
              <a:rPr lang="en-GB" sz="1200" dirty="0" smtClean="0"/>
              <a:t>On </a:t>
            </a:r>
            <a:r>
              <a:rPr lang="en-GB" sz="1200" dirty="0"/>
              <a:t>a technical level we decided to use a Wii board as input. In order for voice recognition to work, we created a separate program alongside the game that uses the built in voice recognition of Windows. </a:t>
            </a:r>
          </a:p>
          <a:p>
            <a:pPr algn="just">
              <a:spcAft>
                <a:spcPts val="600"/>
              </a:spcAft>
            </a:pPr>
            <a:endParaRPr lang="en-GB" sz="1200" b="1" dirty="0"/>
          </a:p>
        </p:txBody>
      </p:sp>
      <p:sp>
        <p:nvSpPr>
          <p:cNvPr id="27" name="TextBox 26"/>
          <p:cNvSpPr txBox="1"/>
          <p:nvPr/>
        </p:nvSpPr>
        <p:spPr>
          <a:xfrm>
            <a:off x="3573017" y="731397"/>
            <a:ext cx="3036747" cy="7753102"/>
          </a:xfrm>
          <a:prstGeom prst="rect">
            <a:avLst/>
          </a:prstGeom>
          <a:noFill/>
        </p:spPr>
        <p:txBody>
          <a:bodyPr wrap="square" rtlCol="0">
            <a:noAutofit/>
          </a:bodyPr>
          <a:lstStyle/>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endParaRPr lang="en-GB" sz="1200" b="1" dirty="0"/>
          </a:p>
          <a:p>
            <a:pPr algn="just">
              <a:spcAft>
                <a:spcPts val="600"/>
              </a:spcAft>
            </a:pPr>
            <a:endParaRPr lang="en-GB" sz="1200" b="1" dirty="0" smtClean="0"/>
          </a:p>
          <a:p>
            <a:pPr algn="just">
              <a:spcAft>
                <a:spcPts val="600"/>
              </a:spcAft>
            </a:pPr>
            <a:r>
              <a:rPr lang="en-GB" sz="1200" b="1" dirty="0" smtClean="0"/>
              <a:t>Discussion</a:t>
            </a:r>
            <a:endParaRPr lang="en-GB" sz="1200" b="1" dirty="0"/>
          </a:p>
          <a:p>
            <a:pPr algn="just">
              <a:spcAft>
                <a:spcPts val="600"/>
              </a:spcAft>
            </a:pPr>
            <a:r>
              <a:rPr lang="en-GB" sz="1200" dirty="0"/>
              <a:t>It turned out that player acceleration in virtual reality can make people feel nauseous, therefore it is be more beneficial to have a static set up or constant movement. </a:t>
            </a:r>
          </a:p>
          <a:p>
            <a:pPr algn="just">
              <a:spcAft>
                <a:spcPts val="600"/>
              </a:spcAft>
            </a:pPr>
            <a:r>
              <a:rPr lang="en-GB" sz="1200" dirty="0"/>
              <a:t>Another thing to take into consideration when it comes to player nausea is the FPS count. When the framerate drops too low, players will start feeling unwell. This results in some restrictions on the visual end. </a:t>
            </a:r>
          </a:p>
          <a:p>
            <a:pPr algn="just">
              <a:spcAft>
                <a:spcPts val="600"/>
              </a:spcAft>
            </a:pPr>
            <a:endParaRPr lang="en-GB" sz="12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897" y="2843808"/>
            <a:ext cx="3285120" cy="218670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0194" y="755576"/>
            <a:ext cx="2937655" cy="2686172"/>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30996" y="5929908"/>
            <a:ext cx="2978768" cy="2001068"/>
          </a:xfrm>
          <a:prstGeom prst="rect">
            <a:avLst/>
          </a:prstGeom>
        </p:spPr>
      </p:pic>
    </p:spTree>
    <p:extLst>
      <p:ext uri="{BB962C8B-B14F-4D97-AF65-F5344CB8AC3E}">
        <p14:creationId xmlns:p14="http://schemas.microsoft.com/office/powerpoint/2010/main" val="1398833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Diavoorstelling (4:3)</PresentationFormat>
  <Paragraphs>52</Paragraphs>
  <Slides>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vt:i4>
      </vt:variant>
    </vt:vector>
  </HeadingPairs>
  <TitlesOfParts>
    <vt:vector size="5" baseType="lpstr">
      <vt:lpstr>Arial</vt:lpstr>
      <vt:lpstr>Calibri</vt:lpstr>
      <vt:lpstr>Office Theme</vt:lpstr>
      <vt:lpstr>PowerPoint-presentatie</vt:lpstr>
      <vt:lpstr>PowerPoint-presentatie</vt:lpstr>
    </vt:vector>
  </TitlesOfParts>
  <Company>Hanzehogeschool Groningen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Braad, Eelco;Degens, Nick</dc:creator>
  <cp:lastModifiedBy>Jesse Deerenberg</cp:lastModifiedBy>
  <cp:revision>48</cp:revision>
  <cp:lastPrinted>2015-11-10T14:55:47Z</cp:lastPrinted>
  <dcterms:created xsi:type="dcterms:W3CDTF">2015-01-14T15:18:24Z</dcterms:created>
  <dcterms:modified xsi:type="dcterms:W3CDTF">2016-01-13T21:55:08Z</dcterms:modified>
</cp:coreProperties>
</file>